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1"/>
  </p:notesMasterIdLst>
  <p:sldIdLst>
    <p:sldId id="260" r:id="rId5"/>
    <p:sldId id="319" r:id="rId6"/>
    <p:sldId id="307" r:id="rId7"/>
    <p:sldId id="318" r:id="rId8"/>
    <p:sldId id="316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B95659"/>
    <a:srgbClr val="716557"/>
    <a:srgbClr val="FBA93D"/>
    <a:srgbClr val="C3D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130" autoAdjust="0"/>
    <p:restoredTop sz="95646" autoAdjust="0"/>
  </p:normalViewPr>
  <p:slideViewPr>
    <p:cSldViewPr snapToGrid="0">
      <p:cViewPr varScale="1">
        <p:scale>
          <a:sx n="110" d="100"/>
          <a:sy n="110" d="100"/>
        </p:scale>
        <p:origin x="69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jpe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01/19/2024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50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https://blog.wycliffeassociates.org/hs-fs/hubfs/man%20on%20a%20mission.jpg?width=1200&amp;name=man%20on%20a%20mission.jpg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Community Acceptance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4114D7-060A-0922-3811-084F16D7B1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" t="24001" b="7768"/>
          <a:stretch/>
        </p:blipFill>
        <p:spPr>
          <a:xfrm>
            <a:off x="1" y="1855880"/>
            <a:ext cx="9144000" cy="477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D6FB4C4F-2595-E991-C83B-DC1FECA2F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1160445"/>
            <a:ext cx="1475262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28" descr="A picture containing person, outdoor, group, crowd&#10;&#10;Description automatically generated">
            <a:extLst>
              <a:ext uri="{FF2B5EF4-FFF2-40B4-BE49-F238E27FC236}">
                <a16:creationId xmlns:a16="http://schemas.microsoft.com/office/drawing/2014/main" id="{36493041-58D5-1660-D6C8-8A647B4A66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1" t="10986" r="18945"/>
          <a:stretch>
            <a:fillRect/>
          </a:stretch>
        </p:blipFill>
        <p:spPr bwMode="auto">
          <a:xfrm>
            <a:off x="-1" y="235796"/>
            <a:ext cx="4283861" cy="3019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erson using a tablet&#10;&#10;Description automatically generated">
            <a:extLst>
              <a:ext uri="{FF2B5EF4-FFF2-40B4-BE49-F238E27FC236}">
                <a16:creationId xmlns:a16="http://schemas.microsoft.com/office/drawing/2014/main" id="{33AE57AC-B27C-0335-1D27-324BBA49F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0596" y="231067"/>
            <a:ext cx="4468692" cy="3019938"/>
          </a:xfrm>
          <a:prstGeom prst="rect">
            <a:avLst/>
          </a:prstGeom>
        </p:spPr>
      </p:pic>
      <p:pic>
        <p:nvPicPr>
          <p:cNvPr id="10" name="Picture 9" descr="A person with a stack of books&#10;&#10;Description automatically generated">
            <a:extLst>
              <a:ext uri="{FF2B5EF4-FFF2-40B4-BE49-F238E27FC236}">
                <a16:creationId xmlns:a16="http://schemas.microsoft.com/office/drawing/2014/main" id="{662B6375-E64C-8FE2-0C9F-D2C136B623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5" t="15350" r="3582" b="8693"/>
          <a:stretch/>
        </p:blipFill>
        <p:spPr>
          <a:xfrm>
            <a:off x="4632132" y="3302229"/>
            <a:ext cx="4412194" cy="33247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DFE645-7C77-6A82-BAF2-DAFC8544C7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" t="24942" r="70306" b="41231"/>
          <a:stretch/>
        </p:blipFill>
        <p:spPr>
          <a:xfrm>
            <a:off x="24712" y="3296913"/>
            <a:ext cx="4230732" cy="3388311"/>
          </a:xfrm>
          <a:prstGeom prst="rect">
            <a:avLst/>
          </a:prstGeom>
          <a:ln w="57150">
            <a:noFill/>
          </a:ln>
        </p:spPr>
      </p:pic>
      <p:pic>
        <p:nvPicPr>
          <p:cNvPr id="9" name="Picture 8" descr="A person using a tablet&#10;&#10;Description automatically generated">
            <a:extLst>
              <a:ext uri="{FF2B5EF4-FFF2-40B4-BE49-F238E27FC236}">
                <a16:creationId xmlns:a16="http://schemas.microsoft.com/office/drawing/2014/main" id="{E1728CAB-1B80-1A1B-6DD4-C3C94C49C4A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630" y="231067"/>
            <a:ext cx="4468692" cy="3019938"/>
          </a:xfrm>
          <a:prstGeom prst="rect">
            <a:avLst/>
          </a:prstGeom>
        </p:spPr>
      </p:pic>
      <p:pic>
        <p:nvPicPr>
          <p:cNvPr id="12" name="Picture 11" descr="A person with a stack of books&#10;&#10;Description automatically generated">
            <a:extLst>
              <a:ext uri="{FF2B5EF4-FFF2-40B4-BE49-F238E27FC236}">
                <a16:creationId xmlns:a16="http://schemas.microsoft.com/office/drawing/2014/main" id="{E15F0666-2212-92A8-9136-E459EAAA2AE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5" t="15350" r="3582" b="7239"/>
          <a:stretch/>
        </p:blipFill>
        <p:spPr>
          <a:xfrm>
            <a:off x="4632132" y="3270131"/>
            <a:ext cx="4412194" cy="33883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D67E152-1ADE-1F11-26F2-6A5B3F74B2A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" t="24942" r="70306" b="41231"/>
          <a:stretch/>
        </p:blipFill>
        <p:spPr>
          <a:xfrm>
            <a:off x="15497" y="3294333"/>
            <a:ext cx="4268363" cy="3418449"/>
          </a:xfrm>
          <a:prstGeom prst="rect">
            <a:avLst/>
          </a:prstGeom>
          <a:ln w="57150">
            <a:noFill/>
          </a:ln>
        </p:spPr>
      </p:pic>
      <p:pic>
        <p:nvPicPr>
          <p:cNvPr id="18" name="Picture 28" descr="A picture containing person, outdoor, group, crowd&#10;&#10;Description automatically generated">
            <a:extLst>
              <a:ext uri="{FF2B5EF4-FFF2-40B4-BE49-F238E27FC236}">
                <a16:creationId xmlns:a16="http://schemas.microsoft.com/office/drawing/2014/main" id="{575692CB-C73B-4B0F-C0BB-E0FE527FA3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1" t="10986" r="18945"/>
          <a:stretch>
            <a:fillRect/>
          </a:stretch>
        </p:blipFill>
        <p:spPr bwMode="auto">
          <a:xfrm>
            <a:off x="-2578" y="233216"/>
            <a:ext cx="4293402" cy="302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082BFE2-F5F8-DEB7-B8C4-7B95F380A258}"/>
              </a:ext>
            </a:extLst>
          </p:cNvPr>
          <p:cNvSpPr txBox="1"/>
          <p:nvPr/>
        </p:nvSpPr>
        <p:spPr>
          <a:xfrm>
            <a:off x="2213945" y="2783515"/>
            <a:ext cx="4716110" cy="95410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ea typeface="MS Mincho" panose="02020609040205080304" pitchFamily="49" charset="-128"/>
              </a:rPr>
              <a:t>What expectations does your community have?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22602E69-E084-5A4E-E822-F64171FD4DC5}"/>
              </a:ext>
            </a:extLst>
          </p:cNvPr>
          <p:cNvSpPr/>
          <p:nvPr/>
        </p:nvSpPr>
        <p:spPr>
          <a:xfrm>
            <a:off x="3087851" y="5697555"/>
            <a:ext cx="3088561" cy="44267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Corinthians 9:22</a:t>
            </a:r>
          </a:p>
        </p:txBody>
      </p:sp>
    </p:spTree>
    <p:extLst>
      <p:ext uri="{BB962C8B-B14F-4D97-AF65-F5344CB8AC3E}">
        <p14:creationId xmlns:p14="http://schemas.microsoft.com/office/powerpoint/2010/main" val="3849950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937CB-C702-7360-7236-B624CE7BE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Challenges?</a:t>
            </a:r>
          </a:p>
        </p:txBody>
      </p:sp>
      <p:pic>
        <p:nvPicPr>
          <p:cNvPr id="16" name="Picture 15" descr="A group of people using laptops&#10;&#10;Description automatically generated with medium confidence">
            <a:extLst>
              <a:ext uri="{FF2B5EF4-FFF2-40B4-BE49-F238E27FC236}">
                <a16:creationId xmlns:a16="http://schemas.microsoft.com/office/drawing/2014/main" id="{DD2BCC5E-0E6F-1C6D-5625-426F5CF700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4" t="12230" r="15776" b="58829"/>
          <a:stretch/>
        </p:blipFill>
        <p:spPr>
          <a:xfrm>
            <a:off x="165335" y="2642389"/>
            <a:ext cx="2151397" cy="2298181"/>
          </a:xfrm>
          <a:prstGeom prst="rect">
            <a:avLst/>
          </a:prstGeom>
          <a:ln w="57150">
            <a:noFill/>
          </a:ln>
        </p:spPr>
      </p:pic>
      <p:pic>
        <p:nvPicPr>
          <p:cNvPr id="19" name="Picture 18" descr="A hand holding a tablet&#10;&#10;Description automatically generated with medium confidence">
            <a:extLst>
              <a:ext uri="{FF2B5EF4-FFF2-40B4-BE49-F238E27FC236}">
                <a16:creationId xmlns:a16="http://schemas.microsoft.com/office/drawing/2014/main" id="{5D3F1E60-86AA-F6BE-8722-3F70A352B1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67" t="7276" r="17803" b="5869"/>
          <a:stretch/>
        </p:blipFill>
        <p:spPr>
          <a:xfrm>
            <a:off x="411729" y="1220600"/>
            <a:ext cx="1905003" cy="1512556"/>
          </a:xfrm>
          <a:prstGeom prst="rect">
            <a:avLst/>
          </a:prstGeom>
        </p:spPr>
      </p:pic>
      <p:pic>
        <p:nvPicPr>
          <p:cNvPr id="15" name="Picture 14" descr="A sign with text on it&#10;&#10;Description automatically generated">
            <a:extLst>
              <a:ext uri="{FF2B5EF4-FFF2-40B4-BE49-F238E27FC236}">
                <a16:creationId xmlns:a16="http://schemas.microsoft.com/office/drawing/2014/main" id="{7122E059-99A0-1AB4-8940-3FCD69F4DA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34" r="6425" b="-1"/>
          <a:stretch/>
        </p:blipFill>
        <p:spPr>
          <a:xfrm>
            <a:off x="5173771" y="2331717"/>
            <a:ext cx="1680066" cy="2287804"/>
          </a:xfrm>
          <a:prstGeom prst="rect">
            <a:avLst/>
          </a:prstGeom>
        </p:spPr>
      </p:pic>
      <p:pic>
        <p:nvPicPr>
          <p:cNvPr id="6" name="Content Placeholder 4" descr="A blue passport with gold writing&#10;&#10;Description automatically generated">
            <a:extLst>
              <a:ext uri="{FF2B5EF4-FFF2-40B4-BE49-F238E27FC236}">
                <a16:creationId xmlns:a16="http://schemas.microsoft.com/office/drawing/2014/main" id="{94C5F6F1-FC66-75B6-5EA6-050B194118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t="193" r="3059" b="-1"/>
          <a:stretch/>
        </p:blipFill>
        <p:spPr>
          <a:xfrm>
            <a:off x="6570197" y="3147370"/>
            <a:ext cx="1689902" cy="22669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35542BC-9E9D-A443-2327-C7D8AE2A585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846" t="18144"/>
          <a:stretch/>
        </p:blipFill>
        <p:spPr>
          <a:xfrm>
            <a:off x="2146909" y="2456795"/>
            <a:ext cx="2932328" cy="151255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30D790C-4DA0-33F0-D485-39DC54E2376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2" t="8179" r="32431" b="21212"/>
          <a:stretch/>
        </p:blipFill>
        <p:spPr>
          <a:xfrm>
            <a:off x="2929592" y="3345254"/>
            <a:ext cx="2149645" cy="1999016"/>
          </a:xfrm>
          <a:prstGeom prst="rect">
            <a:avLst/>
          </a:prstGeom>
          <a:ln w="57150">
            <a:noFill/>
          </a:ln>
        </p:spPr>
      </p:pic>
      <p:pic>
        <p:nvPicPr>
          <p:cNvPr id="18" name="Picture 17" descr="A person in a suit reading a book&#10;&#10;Description automatically generated">
            <a:extLst>
              <a:ext uri="{FF2B5EF4-FFF2-40B4-BE49-F238E27FC236}">
                <a16:creationId xmlns:a16="http://schemas.microsoft.com/office/drawing/2014/main" id="{52270C7D-B5C5-4F45-D078-FA882193D97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161" t="61072" r="12984" b="23602"/>
          <a:stretch/>
        </p:blipFill>
        <p:spPr>
          <a:xfrm>
            <a:off x="6527048" y="1961592"/>
            <a:ext cx="2471351" cy="80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2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213945" y="3822438"/>
            <a:ext cx="4716110" cy="5232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ea typeface="MS Mincho" panose="02020609040205080304" pitchFamily="49" charset="-128"/>
              </a:rPr>
              <a:t>Suggestions?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29C96C-92DF-D1D5-0ABB-437CF56CF429}"/>
              </a:ext>
            </a:extLst>
          </p:cNvPr>
          <p:cNvSpPr/>
          <p:nvPr/>
        </p:nvSpPr>
        <p:spPr>
          <a:xfrm>
            <a:off x="3386379" y="5720400"/>
            <a:ext cx="2371241" cy="44267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Luke 14:28⎼30</a:t>
            </a:r>
          </a:p>
        </p:txBody>
      </p:sp>
    </p:spTree>
    <p:extLst>
      <p:ext uri="{BB962C8B-B14F-4D97-AF65-F5344CB8AC3E}">
        <p14:creationId xmlns:p14="http://schemas.microsoft.com/office/powerpoint/2010/main" val="297267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014780" y="3400081"/>
            <a:ext cx="5114440" cy="153888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ea typeface="MS Mincho" panose="02020609040205080304" pitchFamily="49" charset="-128"/>
              </a:rPr>
              <a:t>What characteristics </a:t>
            </a:r>
            <a:br>
              <a:rPr lang="en-US" sz="2800" b="1" dirty="0">
                <a:latin typeface="Arial" panose="020B0604020202020204" pitchFamily="34" charset="0"/>
                <a:ea typeface="MS Mincho" panose="02020609040205080304" pitchFamily="49" charset="-128"/>
              </a:rPr>
            </a:br>
            <a:r>
              <a:rPr lang="en-US" sz="2800" b="1" dirty="0">
                <a:latin typeface="Arial" panose="020B0604020202020204" pitchFamily="34" charset="0"/>
                <a:ea typeface="MS Mincho" panose="02020609040205080304" pitchFamily="49" charset="-128"/>
              </a:rPr>
              <a:t>are expected?</a:t>
            </a:r>
          </a:p>
          <a:p>
            <a:pPr algn="ctr">
              <a:spcBef>
                <a:spcPts val="1200"/>
              </a:spcBef>
            </a:pPr>
            <a:r>
              <a:rPr lang="en-US" sz="2800" b="1" dirty="0">
                <a:latin typeface="Arial" panose="020B0604020202020204" pitchFamily="34" charset="0"/>
                <a:ea typeface="MS Mincho" panose="02020609040205080304" pitchFamily="49" charset="-128"/>
              </a:rPr>
              <a:t>What would be accepted?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25E31FE-E808-F0DA-5AAD-A3D22CCDF1DF}"/>
              </a:ext>
            </a:extLst>
          </p:cNvPr>
          <p:cNvSpPr/>
          <p:nvPr/>
        </p:nvSpPr>
        <p:spPr>
          <a:xfrm>
            <a:off x="580773" y="5869413"/>
            <a:ext cx="1729944" cy="442674"/>
          </a:xfrm>
          <a:prstGeom prst="roundRect">
            <a:avLst/>
          </a:prstGeom>
          <a:solidFill>
            <a:srgbClr val="B95659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91619E0-2A24-E78F-984D-2CB8DA088C42}"/>
              </a:ext>
            </a:extLst>
          </p:cNvPr>
          <p:cNvSpPr/>
          <p:nvPr/>
        </p:nvSpPr>
        <p:spPr>
          <a:xfrm>
            <a:off x="3062087" y="5869413"/>
            <a:ext cx="3118682" cy="442674"/>
          </a:xfrm>
          <a:prstGeom prst="roundRect">
            <a:avLst/>
          </a:prstGeom>
          <a:solidFill>
            <a:srgbClr val="B95659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Printing &amp; paper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6BDC6AE-B9E1-B26B-80A6-73B6CC751946}"/>
              </a:ext>
            </a:extLst>
          </p:cNvPr>
          <p:cNvSpPr/>
          <p:nvPr/>
        </p:nvSpPr>
        <p:spPr>
          <a:xfrm>
            <a:off x="6901000" y="5869413"/>
            <a:ext cx="1600437" cy="442674"/>
          </a:xfrm>
          <a:prstGeom prst="roundRect">
            <a:avLst/>
          </a:prstGeom>
          <a:solidFill>
            <a:srgbClr val="B95659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Cover </a:t>
            </a:r>
          </a:p>
        </p:txBody>
      </p:sp>
    </p:spTree>
    <p:extLst>
      <p:ext uri="{BB962C8B-B14F-4D97-AF65-F5344CB8AC3E}">
        <p14:creationId xmlns:p14="http://schemas.microsoft.com/office/powerpoint/2010/main" val="3787360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929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10" ma:contentTypeDescription="Create a new document." ma:contentTypeScope="" ma:versionID="3fff9ed69b78a1d1c48e3f96068d2b17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7b2c40b849e0c1cff02f16dd8f1be10b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FB65B3B-9B23-45F1-9B0E-48D7628F6218}"/>
</file>

<file path=customXml/itemProps3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3126</TotalTime>
  <Words>40</Words>
  <Application>Microsoft Macintosh PowerPoint</Application>
  <PresentationFormat>On-screen Show (4:3)</PresentationFormat>
  <Paragraphs>15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Arial Black</vt:lpstr>
      <vt:lpstr>Calibri</vt:lpstr>
      <vt:lpstr>Office Theme</vt:lpstr>
      <vt:lpstr>PowerPoint Presentation</vt:lpstr>
      <vt:lpstr>PowerPoint Presentation</vt:lpstr>
      <vt:lpstr>Challenges?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223</cp:revision>
  <cp:lastPrinted>2023-09-28T13:39:54Z</cp:lastPrinted>
  <dcterms:created xsi:type="dcterms:W3CDTF">2019-03-18T18:21:25Z</dcterms:created>
  <dcterms:modified xsi:type="dcterms:W3CDTF">2024-01-19T20:39:29Z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